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65" r:id="rId2"/>
  </p:sldIdLst>
  <p:sldSz cx="7775575" cy="10907713"/>
  <p:notesSz cx="6794500" cy="992505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0000"/>
    <a:srgbClr val="FFC000"/>
    <a:srgbClr val="3E0000"/>
    <a:srgbClr val="B00E17"/>
    <a:srgbClr val="905A36"/>
    <a:srgbClr val="905B37"/>
    <a:srgbClr val="B5AC3A"/>
    <a:srgbClr val="CC3300"/>
    <a:srgbClr val="460000"/>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2549" y="6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4283" cy="497976"/>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6" y="0"/>
            <a:ext cx="2944283" cy="497976"/>
          </a:xfrm>
          <a:prstGeom prst="rect">
            <a:avLst/>
          </a:prstGeom>
        </p:spPr>
        <p:txBody>
          <a:bodyPr vert="horz" lIns="91431" tIns="45715" rIns="91431" bIns="45715" rtlCol="0"/>
          <a:lstStyle>
            <a:lvl1pPr algn="r">
              <a:defRPr sz="1200"/>
            </a:lvl1pPr>
          </a:lstStyle>
          <a:p>
            <a:fld id="{70F99883-74AE-4A2C-81B7-5B86A08198C0}" type="datetimeFigureOut">
              <a:rPr kumimoji="1" lang="ja-JP" altLang="en-US" smtClean="0"/>
              <a:t>2022/6/3</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87600" cy="3351212"/>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9450" y="4776431"/>
            <a:ext cx="5435600" cy="3907988"/>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7077"/>
            <a:ext cx="2944283" cy="4979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6" y="9427077"/>
            <a:ext cx="2944283" cy="497975"/>
          </a:xfrm>
          <a:prstGeom prst="rect">
            <a:avLst/>
          </a:prstGeom>
        </p:spPr>
        <p:txBody>
          <a:bodyPr vert="horz" lIns="91431" tIns="45715" rIns="91431" bIns="45715"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正方形/長方形 21"/>
          <p:cNvSpPr/>
          <p:nvPr userDrawn="1"/>
        </p:nvSpPr>
        <p:spPr>
          <a:xfrm>
            <a:off x="0" y="0"/>
            <a:ext cx="7775575" cy="10907713"/>
          </a:xfrm>
          <a:prstGeom prst="rect">
            <a:avLst/>
          </a:prstGeom>
          <a:pattFill prst="nar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6/3/2022</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320" y="3119110"/>
            <a:ext cx="7004934" cy="6504623"/>
          </a:xfrm>
          <a:prstGeom prst="rect">
            <a:avLst/>
          </a:prstGeom>
        </p:spPr>
      </p:pic>
      <p:pic>
        <p:nvPicPr>
          <p:cNvPr id="7" name="図 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7554" y="-39522"/>
            <a:ext cx="7832335" cy="3070444"/>
          </a:xfrm>
          <a:prstGeom prst="rect">
            <a:avLst/>
          </a:prstGeom>
        </p:spPr>
      </p:pic>
      <p:sp>
        <p:nvSpPr>
          <p:cNvPr id="376" name="正方形/長方形 375"/>
          <p:cNvSpPr/>
          <p:nvPr/>
        </p:nvSpPr>
        <p:spPr>
          <a:xfrm>
            <a:off x="0" y="9736059"/>
            <a:ext cx="7775575" cy="11716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19558" y="3695280"/>
            <a:ext cx="2601821" cy="1107996"/>
          </a:xfrm>
          <a:prstGeom prst="rect">
            <a:avLst/>
          </a:prstGeom>
        </p:spPr>
        <p:txBody>
          <a:bodyPr wrap="square">
            <a:spAutoFit/>
          </a:bodyPr>
          <a:lstStyle/>
          <a:p>
            <a:r>
              <a:rPr lang="en-US" altLang="ja-JP" sz="6600" b="1" dirty="0">
                <a:solidFill>
                  <a:schemeClr val="accent2">
                    <a:lumMod val="75000"/>
                  </a:schemeClr>
                </a:solidFill>
                <a:latin typeface="+mj-ea"/>
                <a:ea typeface="+mj-ea"/>
              </a:rPr>
              <a:t>6</a:t>
            </a:r>
            <a:r>
              <a:rPr lang="ja-JP" altLang="en-US" sz="3200" b="1" dirty="0">
                <a:solidFill>
                  <a:schemeClr val="accent2">
                    <a:lumMod val="75000"/>
                  </a:schemeClr>
                </a:solidFill>
                <a:latin typeface="+mj-ea"/>
                <a:ea typeface="+mj-ea"/>
              </a:rPr>
              <a:t>月</a:t>
            </a:r>
            <a:r>
              <a:rPr lang="en-US" altLang="ja-JP" sz="6600" b="1" dirty="0">
                <a:solidFill>
                  <a:schemeClr val="accent2">
                    <a:lumMod val="75000"/>
                  </a:schemeClr>
                </a:solidFill>
                <a:latin typeface="+mj-ea"/>
                <a:ea typeface="+mj-ea"/>
              </a:rPr>
              <a:t>23</a:t>
            </a:r>
            <a:r>
              <a:rPr lang="ja-JP" altLang="en-US" sz="3200" b="1" dirty="0">
                <a:solidFill>
                  <a:schemeClr val="accent2">
                    <a:lumMod val="75000"/>
                  </a:schemeClr>
                </a:solidFill>
                <a:latin typeface="+mj-ea"/>
                <a:ea typeface="+mj-ea"/>
              </a:rPr>
              <a:t>日</a:t>
            </a:r>
            <a:endParaRPr lang="ja-JP" altLang="en-US" sz="5400" b="1" dirty="0">
              <a:solidFill>
                <a:schemeClr val="accent2">
                  <a:lumMod val="75000"/>
                </a:schemeClr>
              </a:solidFill>
              <a:latin typeface="+mj-ea"/>
              <a:ea typeface="+mj-ea"/>
            </a:endParaRPr>
          </a:p>
        </p:txBody>
      </p:sp>
      <p:sp>
        <p:nvSpPr>
          <p:cNvPr id="12" name="正方形/長方形 11"/>
          <p:cNvSpPr/>
          <p:nvPr/>
        </p:nvSpPr>
        <p:spPr>
          <a:xfrm>
            <a:off x="1914894" y="425665"/>
            <a:ext cx="5552951" cy="1938992"/>
          </a:xfrm>
          <a:prstGeom prst="rect">
            <a:avLst/>
          </a:prstGeom>
        </p:spPr>
        <p:txBody>
          <a:bodyPr wrap="square">
            <a:spAutoFit/>
          </a:bodyPr>
          <a:lstStyle/>
          <a:p>
            <a:r>
              <a:rPr lang="ja-JP" altLang="en-US" sz="6000" dirty="0">
                <a:ln w="22225">
                  <a:solidFill>
                    <a:schemeClr val="bg1"/>
                  </a:solidFill>
                  <a:prstDash val="solid"/>
                </a:ln>
                <a:solidFill>
                  <a:schemeClr val="bg1"/>
                </a:solidFill>
                <a:effectLst>
                  <a:glow rad="228600">
                    <a:schemeClr val="accent6">
                      <a:satMod val="175000"/>
                      <a:alpha val="40000"/>
                    </a:schemeClr>
                  </a:glow>
                </a:effectLst>
              </a:rPr>
              <a:t>認知症ケア実践スキル研究会</a:t>
            </a:r>
          </a:p>
        </p:txBody>
      </p:sp>
      <p:sp>
        <p:nvSpPr>
          <p:cNvPr id="24" name="正方形/長方形 23"/>
          <p:cNvSpPr/>
          <p:nvPr/>
        </p:nvSpPr>
        <p:spPr>
          <a:xfrm>
            <a:off x="4062457" y="3951647"/>
            <a:ext cx="3142916" cy="830997"/>
          </a:xfrm>
          <a:prstGeom prst="rect">
            <a:avLst/>
          </a:prstGeom>
        </p:spPr>
        <p:txBody>
          <a:bodyPr wrap="square">
            <a:spAutoFit/>
          </a:bodyPr>
          <a:lstStyle/>
          <a:p>
            <a:r>
              <a:rPr lang="ja-JP" altLang="en-US" sz="4800" dirty="0">
                <a:solidFill>
                  <a:schemeClr val="accent2">
                    <a:lumMod val="75000"/>
                  </a:schemeClr>
                </a:solidFill>
                <a:latin typeface="+mj-ea"/>
                <a:ea typeface="+mj-ea"/>
              </a:rPr>
              <a:t>1</a:t>
            </a:r>
            <a:r>
              <a:rPr lang="en-US" altLang="ja-JP" sz="4800" dirty="0">
                <a:solidFill>
                  <a:schemeClr val="accent2">
                    <a:lumMod val="75000"/>
                  </a:schemeClr>
                </a:solidFill>
                <a:latin typeface="+mj-ea"/>
                <a:ea typeface="+mj-ea"/>
              </a:rPr>
              <a:t>9</a:t>
            </a:r>
            <a:r>
              <a:rPr lang="ja-JP" altLang="en-US" sz="4800" dirty="0">
                <a:solidFill>
                  <a:schemeClr val="accent2">
                    <a:lumMod val="75000"/>
                  </a:schemeClr>
                </a:solidFill>
                <a:latin typeface="+mj-ea"/>
                <a:ea typeface="+mj-ea"/>
              </a:rPr>
              <a:t>:00</a:t>
            </a:r>
            <a:r>
              <a:rPr lang="en-US" altLang="ja-JP" sz="3600" dirty="0">
                <a:solidFill>
                  <a:schemeClr val="accent2">
                    <a:lumMod val="75000"/>
                  </a:schemeClr>
                </a:solidFill>
                <a:latin typeface="+mj-ea"/>
                <a:ea typeface="+mj-ea"/>
              </a:rPr>
              <a:t>-</a:t>
            </a:r>
            <a:r>
              <a:rPr lang="en-US" altLang="ja-JP" sz="4800" dirty="0">
                <a:solidFill>
                  <a:schemeClr val="accent2">
                    <a:lumMod val="75000"/>
                  </a:schemeClr>
                </a:solidFill>
                <a:latin typeface="+mj-ea"/>
                <a:ea typeface="+mj-ea"/>
              </a:rPr>
              <a:t>21</a:t>
            </a:r>
            <a:r>
              <a:rPr lang="ja-JP" altLang="en-US" sz="4800" dirty="0">
                <a:solidFill>
                  <a:schemeClr val="accent2">
                    <a:lumMod val="75000"/>
                  </a:schemeClr>
                </a:solidFill>
                <a:latin typeface="+mj-ea"/>
                <a:ea typeface="+mj-ea"/>
              </a:rPr>
              <a:t>:00　</a:t>
            </a:r>
          </a:p>
        </p:txBody>
      </p:sp>
      <p:grpSp>
        <p:nvGrpSpPr>
          <p:cNvPr id="10" name="グループ化 9"/>
          <p:cNvGrpSpPr/>
          <p:nvPr/>
        </p:nvGrpSpPr>
        <p:grpSpPr>
          <a:xfrm>
            <a:off x="1320871" y="4875051"/>
            <a:ext cx="5541094" cy="410370"/>
            <a:chOff x="1338608" y="5253176"/>
            <a:chExt cx="5541094" cy="410370"/>
          </a:xfrm>
        </p:grpSpPr>
        <p:sp>
          <p:nvSpPr>
            <p:cNvPr id="363" name="正方形/長方形 362"/>
            <p:cNvSpPr/>
            <p:nvPr/>
          </p:nvSpPr>
          <p:spPr>
            <a:xfrm>
              <a:off x="1338608" y="5253176"/>
              <a:ext cx="5541094" cy="4103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6" name="正方形/長方形 5"/>
            <p:cNvSpPr/>
            <p:nvPr/>
          </p:nvSpPr>
          <p:spPr>
            <a:xfrm>
              <a:off x="1428465" y="5272961"/>
              <a:ext cx="5366078" cy="369332"/>
            </a:xfrm>
            <a:prstGeom prst="rect">
              <a:avLst/>
            </a:prstGeom>
          </p:spPr>
          <p:txBody>
            <a:bodyPr wrap="square">
              <a:spAutoFit/>
            </a:bodyPr>
            <a:lstStyle/>
            <a:p>
              <a:r>
                <a:rPr lang="ja-JP" altLang="en-US" sz="1800" dirty="0">
                  <a:solidFill>
                    <a:schemeClr val="bg1"/>
                  </a:solidFill>
                </a:rPr>
                <a:t>オンライン開催（</a:t>
              </a:r>
              <a:r>
                <a:rPr lang="en-US" altLang="ja-JP" sz="1800" dirty="0">
                  <a:solidFill>
                    <a:schemeClr val="bg1"/>
                  </a:solidFill>
                </a:rPr>
                <a:t>zoom</a:t>
              </a:r>
              <a:r>
                <a:rPr lang="ja-JP" altLang="en-US" sz="1600" dirty="0">
                  <a:solidFill>
                    <a:schemeClr val="bg1"/>
                  </a:solidFill>
                </a:rPr>
                <a:t>機能を使ったオンライン開催</a:t>
              </a:r>
              <a:r>
                <a:rPr lang="ja-JP" altLang="en-US" sz="1800" dirty="0">
                  <a:solidFill>
                    <a:schemeClr val="bg1"/>
                  </a:solidFill>
                </a:rPr>
                <a:t>）</a:t>
              </a:r>
            </a:p>
          </p:txBody>
        </p:sp>
      </p:grpSp>
      <p:sp>
        <p:nvSpPr>
          <p:cNvPr id="365" name="正方形/長方形 364"/>
          <p:cNvSpPr/>
          <p:nvPr/>
        </p:nvSpPr>
        <p:spPr>
          <a:xfrm>
            <a:off x="1319558" y="3488188"/>
            <a:ext cx="1207372" cy="461665"/>
          </a:xfrm>
          <a:prstGeom prst="rect">
            <a:avLst/>
          </a:prstGeom>
        </p:spPr>
        <p:txBody>
          <a:bodyPr wrap="square">
            <a:spAutoFit/>
          </a:bodyPr>
          <a:lstStyle/>
          <a:p>
            <a:r>
              <a:rPr lang="ja-JP" altLang="en-US" sz="2400" b="1" dirty="0">
                <a:solidFill>
                  <a:schemeClr val="accent2">
                    <a:lumMod val="75000"/>
                  </a:schemeClr>
                </a:solidFill>
                <a:latin typeface="+mj-ea"/>
                <a:ea typeface="+mj-ea"/>
              </a:rPr>
              <a:t>20</a:t>
            </a:r>
            <a:r>
              <a:rPr lang="en-US" altLang="ja-JP" sz="2400" b="1" dirty="0">
                <a:solidFill>
                  <a:schemeClr val="accent2">
                    <a:lumMod val="75000"/>
                  </a:schemeClr>
                </a:solidFill>
                <a:latin typeface="+mj-ea"/>
                <a:ea typeface="+mj-ea"/>
              </a:rPr>
              <a:t>22</a:t>
            </a:r>
            <a:r>
              <a:rPr lang="ja-JP" altLang="en-US" sz="2400" b="1" dirty="0">
                <a:solidFill>
                  <a:schemeClr val="accent2">
                    <a:lumMod val="75000"/>
                  </a:schemeClr>
                </a:solidFill>
                <a:latin typeface="+mj-ea"/>
                <a:ea typeface="+mj-ea"/>
              </a:rPr>
              <a:t>年</a:t>
            </a:r>
            <a:endParaRPr lang="ja-JP" altLang="en-US" sz="6600" b="1" dirty="0">
              <a:solidFill>
                <a:schemeClr val="accent2">
                  <a:lumMod val="75000"/>
                </a:schemeClr>
              </a:solidFill>
              <a:latin typeface="+mj-ea"/>
              <a:ea typeface="+mj-ea"/>
            </a:endParaRPr>
          </a:p>
        </p:txBody>
      </p:sp>
      <p:sp>
        <p:nvSpPr>
          <p:cNvPr id="372" name="角丸四角形 371"/>
          <p:cNvSpPr/>
          <p:nvPr/>
        </p:nvSpPr>
        <p:spPr>
          <a:xfrm>
            <a:off x="3542737" y="4151289"/>
            <a:ext cx="535321" cy="5353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1" name="正方形/長方形 370"/>
          <p:cNvSpPr/>
          <p:nvPr/>
        </p:nvSpPr>
        <p:spPr>
          <a:xfrm>
            <a:off x="3500349" y="4142826"/>
            <a:ext cx="591069" cy="523220"/>
          </a:xfrm>
          <a:prstGeom prst="rect">
            <a:avLst/>
          </a:prstGeom>
        </p:spPr>
        <p:txBody>
          <a:bodyPr wrap="square" anchor="ctr">
            <a:spAutoFit/>
          </a:bodyPr>
          <a:lstStyle/>
          <a:p>
            <a:pPr algn="ctr"/>
            <a:r>
              <a:rPr lang="ja-JP" altLang="en-US" sz="2800" b="1" dirty="0">
                <a:solidFill>
                  <a:schemeClr val="bg1"/>
                </a:solidFill>
                <a:latin typeface="+mj-ea"/>
                <a:ea typeface="+mj-ea"/>
              </a:rPr>
              <a:t>木</a:t>
            </a:r>
          </a:p>
        </p:txBody>
      </p:sp>
      <p:grpSp>
        <p:nvGrpSpPr>
          <p:cNvPr id="226" name="図形グループ 225"/>
          <p:cNvGrpSpPr/>
          <p:nvPr/>
        </p:nvGrpSpPr>
        <p:grpSpPr>
          <a:xfrm>
            <a:off x="388955" y="9992811"/>
            <a:ext cx="1861206" cy="681695"/>
            <a:chOff x="331228" y="9881695"/>
            <a:chExt cx="1861206" cy="681695"/>
          </a:xfrm>
        </p:grpSpPr>
        <p:sp>
          <p:nvSpPr>
            <p:cNvPr id="9" name="正方形/長方形 8"/>
            <p:cNvSpPr/>
            <p:nvPr/>
          </p:nvSpPr>
          <p:spPr>
            <a:xfrm>
              <a:off x="331228" y="9881695"/>
              <a:ext cx="1861206" cy="646331"/>
            </a:xfrm>
            <a:prstGeom prst="rect">
              <a:avLst/>
            </a:prstGeom>
          </p:spPr>
          <p:txBody>
            <a:bodyPr wrap="square">
              <a:spAutoFit/>
            </a:bodyPr>
            <a:lstStyle/>
            <a:p>
              <a:pPr algn="ctr"/>
              <a:r>
                <a:rPr lang="ja-JP" altLang="en-US" sz="1800" b="1" dirty="0">
                  <a:solidFill>
                    <a:schemeClr val="bg1"/>
                  </a:solidFill>
                </a:rPr>
                <a:t>お申込み</a:t>
              </a:r>
              <a:endParaRPr lang="en-US" altLang="ja-JP" sz="1800" b="1" dirty="0">
                <a:solidFill>
                  <a:schemeClr val="bg1"/>
                </a:solidFill>
              </a:endParaRPr>
            </a:p>
            <a:p>
              <a:pPr algn="ctr"/>
              <a:r>
                <a:rPr lang="ja-JP" altLang="en-US" sz="1800" b="1" dirty="0">
                  <a:solidFill>
                    <a:schemeClr val="bg1"/>
                  </a:solidFill>
                </a:rPr>
                <a:t>お問い合わせ </a:t>
              </a:r>
              <a:r>
                <a:rPr lang="en-US" altLang="ja-JP" sz="1800" b="1" dirty="0">
                  <a:solidFill>
                    <a:schemeClr val="bg1"/>
                  </a:solidFill>
                </a:rPr>
                <a:t> </a:t>
              </a:r>
              <a:endParaRPr lang="ja-JP" altLang="en-US" sz="1800" b="1" dirty="0">
                <a:solidFill>
                  <a:schemeClr val="bg1"/>
                </a:solidFill>
              </a:endParaRPr>
            </a:p>
          </p:txBody>
        </p:sp>
        <p:cxnSp>
          <p:nvCxnSpPr>
            <p:cNvPr id="32" name="直線コネクタ 31"/>
            <p:cNvCxnSpPr/>
            <p:nvPr/>
          </p:nvCxnSpPr>
          <p:spPr>
            <a:xfrm>
              <a:off x="393125" y="9881695"/>
              <a:ext cx="17190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1" name="直線コネクタ 220"/>
            <p:cNvCxnSpPr/>
            <p:nvPr/>
          </p:nvCxnSpPr>
          <p:spPr>
            <a:xfrm>
              <a:off x="378004" y="10552437"/>
              <a:ext cx="1734134" cy="109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4" name="図形グループ 13"/>
          <p:cNvGrpSpPr/>
          <p:nvPr/>
        </p:nvGrpSpPr>
        <p:grpSpPr>
          <a:xfrm>
            <a:off x="534012" y="789704"/>
            <a:ext cx="1399956" cy="1399954"/>
            <a:chOff x="534012" y="880412"/>
            <a:chExt cx="1399956" cy="1399954"/>
          </a:xfrm>
        </p:grpSpPr>
        <p:sp>
          <p:nvSpPr>
            <p:cNvPr id="2" name="円/楕円 1"/>
            <p:cNvSpPr/>
            <p:nvPr/>
          </p:nvSpPr>
          <p:spPr>
            <a:xfrm>
              <a:off x="534012" y="880412"/>
              <a:ext cx="1399956" cy="1399954"/>
            </a:xfrm>
            <a:prstGeom prst="ellipse">
              <a:avLst/>
            </a:prstGeom>
            <a:solidFill>
              <a:schemeClr val="accent6">
                <a:lumMod val="75000"/>
              </a:schemeClr>
            </a:solid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622200" y="968600"/>
              <a:ext cx="1223580" cy="1223578"/>
            </a:xfrm>
            <a:prstGeom prst="ellipse">
              <a:avLst/>
            </a:prstGeom>
            <a:solidFill>
              <a:schemeClr val="accent6">
                <a:lumMod val="75000"/>
              </a:schemeClr>
            </a:solidFill>
            <a:ln w="1270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4" name="正方形/長方形 3"/>
          <p:cNvSpPr/>
          <p:nvPr/>
        </p:nvSpPr>
        <p:spPr>
          <a:xfrm>
            <a:off x="570480" y="1428225"/>
            <a:ext cx="1399963" cy="461665"/>
          </a:xfrm>
          <a:prstGeom prst="rect">
            <a:avLst/>
          </a:prstGeom>
        </p:spPr>
        <p:txBody>
          <a:bodyPr wrap="square">
            <a:spAutoFit/>
          </a:bodyPr>
          <a:lstStyle/>
          <a:p>
            <a:pPr algn="ctr"/>
            <a:r>
              <a:rPr lang="ja-JP" altLang="en-US" sz="2400" dirty="0">
                <a:solidFill>
                  <a:schemeClr val="bg1"/>
                </a:solidFill>
              </a:rPr>
              <a:t>第</a:t>
            </a:r>
            <a:r>
              <a:rPr lang="en-US" altLang="ja-JP" sz="2400" dirty="0">
                <a:solidFill>
                  <a:schemeClr val="bg1"/>
                </a:solidFill>
              </a:rPr>
              <a:t>3</a:t>
            </a:r>
            <a:r>
              <a:rPr lang="ja-JP" altLang="en-US" sz="2400" dirty="0">
                <a:solidFill>
                  <a:schemeClr val="bg1"/>
                </a:solidFill>
              </a:rPr>
              <a:t>回</a:t>
            </a:r>
          </a:p>
        </p:txBody>
      </p:sp>
      <p:sp>
        <p:nvSpPr>
          <p:cNvPr id="21" name="正方形/長方形 20"/>
          <p:cNvSpPr/>
          <p:nvPr/>
        </p:nvSpPr>
        <p:spPr>
          <a:xfrm>
            <a:off x="1193835" y="2268519"/>
            <a:ext cx="5980479" cy="461665"/>
          </a:xfrm>
          <a:prstGeom prst="rect">
            <a:avLst/>
          </a:prstGeom>
        </p:spPr>
        <p:txBody>
          <a:bodyPr wrap="square">
            <a:spAutoFit/>
          </a:bodyPr>
          <a:lstStyle/>
          <a:p>
            <a:pPr algn="ctr"/>
            <a:r>
              <a:rPr lang="ja-JP" altLang="en-US" sz="2400" dirty="0">
                <a:solidFill>
                  <a:schemeClr val="bg1"/>
                </a:solidFill>
                <a:effectLst>
                  <a:glow rad="101600">
                    <a:schemeClr val="accent6">
                      <a:satMod val="175000"/>
                      <a:alpha val="40000"/>
                    </a:schemeClr>
                  </a:glow>
                </a:effectLst>
              </a:rPr>
              <a:t>～一歩踏み込んだ学びを共有しよう～</a:t>
            </a:r>
          </a:p>
        </p:txBody>
      </p:sp>
      <p:sp>
        <p:nvSpPr>
          <p:cNvPr id="51" name="正方形/長方形 50"/>
          <p:cNvSpPr/>
          <p:nvPr/>
        </p:nvSpPr>
        <p:spPr>
          <a:xfrm>
            <a:off x="2282073" y="10407674"/>
            <a:ext cx="5434052" cy="369332"/>
          </a:xfrm>
          <a:prstGeom prst="rect">
            <a:avLst/>
          </a:prstGeom>
        </p:spPr>
        <p:txBody>
          <a:bodyPr wrap="none">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800" dirty="0">
                <a:solidFill>
                  <a:schemeClr val="bg1"/>
                </a:solidFill>
                <a:latin typeface="メイリオ" panose="020B0604030504040204" pitchFamily="50" charset="-128"/>
                <a:ea typeface="メイリオ" panose="020B0604030504040204" pitchFamily="50" charset="-128"/>
              </a:rPr>
              <a:t>TEL: </a:t>
            </a:r>
            <a:r>
              <a:rPr lang="en-US" altLang="ja-JP" sz="1800" dirty="0">
                <a:solidFill>
                  <a:schemeClr val="bg1"/>
                </a:solidFill>
                <a:latin typeface="メイリオ" panose="020B0604030504040204" pitchFamily="50" charset="-128"/>
                <a:ea typeface="メイリオ" panose="020B0604030504040204" pitchFamily="50" charset="-128"/>
              </a:rPr>
              <a:t>042</a:t>
            </a:r>
            <a:r>
              <a:rPr lang="ja-JP" altLang="en-US" sz="1800" dirty="0">
                <a:solidFill>
                  <a:schemeClr val="bg1"/>
                </a:solidFill>
                <a:latin typeface="メイリオ" panose="020B0604030504040204" pitchFamily="50" charset="-128"/>
                <a:ea typeface="メイリオ" panose="020B0604030504040204" pitchFamily="50" charset="-128"/>
              </a:rPr>
              <a:t>-</a:t>
            </a:r>
            <a:r>
              <a:rPr lang="en-US" altLang="ja-JP" sz="1800" dirty="0">
                <a:solidFill>
                  <a:schemeClr val="bg1"/>
                </a:solidFill>
                <a:latin typeface="メイリオ" panose="020B0604030504040204" pitchFamily="50" charset="-128"/>
                <a:ea typeface="メイリオ" panose="020B0604030504040204" pitchFamily="50" charset="-128"/>
              </a:rPr>
              <a:t>707-1603</a:t>
            </a:r>
            <a:r>
              <a:rPr lang="ja-JP" altLang="en-US" sz="1800" dirty="0">
                <a:solidFill>
                  <a:schemeClr val="bg1"/>
                </a:solidFill>
                <a:latin typeface="メイリオ" panose="020B0604030504040204" pitchFamily="50" charset="-128"/>
                <a:ea typeface="メイリオ" panose="020B0604030504040204" pitchFamily="50" charset="-128"/>
              </a:rPr>
              <a:t>　</a:t>
            </a:r>
            <a:r>
              <a:rPr lang="en-US" altLang="ja-JP" sz="1800" dirty="0">
                <a:solidFill>
                  <a:schemeClr val="bg1"/>
                </a:solidFill>
                <a:latin typeface="メイリオ" panose="020B0604030504040204" pitchFamily="50" charset="-128"/>
                <a:ea typeface="メイリオ" panose="020B0604030504040204" pitchFamily="50" charset="-128"/>
              </a:rPr>
              <a:t>Mail</a:t>
            </a:r>
            <a:r>
              <a:rPr lang="ja-JP" altLang="en-US" sz="1800" dirty="0">
                <a:solidFill>
                  <a:schemeClr val="bg1"/>
                </a:solidFill>
                <a:latin typeface="メイリオ" panose="020B0604030504040204" pitchFamily="50" charset="-128"/>
                <a:ea typeface="メイリオ" panose="020B0604030504040204" pitchFamily="50" charset="-128"/>
              </a:rPr>
              <a:t>：</a:t>
            </a:r>
            <a:r>
              <a:rPr lang="en-US" altLang="ja-JP" sz="1800" dirty="0">
                <a:solidFill>
                  <a:schemeClr val="bg1"/>
                </a:solidFill>
                <a:latin typeface="メイリオ" panose="020B0604030504040204" pitchFamily="50" charset="-128"/>
                <a:ea typeface="メイリオ" panose="020B0604030504040204" pitchFamily="50" charset="-128"/>
              </a:rPr>
              <a:t>info@link-npo.com</a:t>
            </a:r>
            <a:endParaRPr lang="ja-JP" altLang="en-US" sz="1800" dirty="0">
              <a:solidFill>
                <a:schemeClr val="bg1"/>
              </a:solidFill>
              <a:latin typeface="メイリオ" panose="020B0604030504040204" pitchFamily="50" charset="-128"/>
              <a:ea typeface="メイリオ" panose="020B0604030504040204" pitchFamily="50" charset="-128"/>
            </a:endParaRPr>
          </a:p>
        </p:txBody>
      </p:sp>
      <p:sp>
        <p:nvSpPr>
          <p:cNvPr id="52" name="テキスト ボックス 18"/>
          <p:cNvSpPr txBox="1"/>
          <p:nvPr/>
        </p:nvSpPr>
        <p:spPr>
          <a:xfrm>
            <a:off x="2284732" y="9871495"/>
            <a:ext cx="3587241" cy="584775"/>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600" dirty="0" err="1">
                <a:solidFill>
                  <a:schemeClr val="bg1"/>
                </a:solidFill>
                <a:latin typeface="メイリオ" panose="020B0604030504040204" pitchFamily="50" charset="-128"/>
                <a:ea typeface="メイリオ" panose="020B0604030504040204" pitchFamily="50" charset="-128"/>
              </a:rPr>
              <a:t>つながりんく</a:t>
            </a:r>
            <a:r>
              <a:rPr lang="ja-JP" altLang="en-US" sz="1600" dirty="0">
                <a:solidFill>
                  <a:schemeClr val="bg1"/>
                </a:solidFill>
                <a:latin typeface="メイリオ" panose="020B0604030504040204" pitchFamily="50" charset="-128"/>
                <a:ea typeface="メイリオ" panose="020B0604030504040204" pitchFamily="50" charset="-128"/>
              </a:rPr>
              <a:t>事務局</a:t>
            </a:r>
            <a:endParaRPr lang="en-US" altLang="ja-JP" sz="1600" dirty="0">
              <a:solidFill>
                <a:schemeClr val="bg1"/>
              </a:solidFill>
              <a:latin typeface="メイリオ" panose="020B0604030504040204" pitchFamily="50" charset="-128"/>
              <a:ea typeface="メイリオ" panose="020B0604030504040204" pitchFamily="50" charset="-128"/>
            </a:endParaRPr>
          </a:p>
          <a:p>
            <a:r>
              <a:rPr lang="ja-JP" altLang="en-US" sz="1600" dirty="0">
                <a:solidFill>
                  <a:schemeClr val="bg1"/>
                </a:solidFill>
                <a:latin typeface="メイリオ" panose="020B0604030504040204" pitchFamily="50" charset="-128"/>
                <a:ea typeface="メイリオ" panose="020B0604030504040204" pitchFamily="50" charset="-128"/>
              </a:rPr>
              <a:t>認定</a:t>
            </a:r>
            <a:r>
              <a:rPr lang="en-US" altLang="ja-JP" sz="1600" dirty="0">
                <a:solidFill>
                  <a:schemeClr val="bg1"/>
                </a:solidFill>
                <a:latin typeface="メイリオ" panose="020B0604030504040204" pitchFamily="50" charset="-128"/>
                <a:ea typeface="メイリオ" panose="020B0604030504040204" pitchFamily="50" charset="-128"/>
              </a:rPr>
              <a:t>NPO</a:t>
            </a:r>
            <a:r>
              <a:rPr lang="ja-JP" altLang="en-US" sz="1600" dirty="0">
                <a:solidFill>
                  <a:schemeClr val="bg1"/>
                </a:solidFill>
                <a:latin typeface="メイリオ" panose="020B0604030504040204" pitchFamily="50" charset="-128"/>
                <a:ea typeface="メイリオ" panose="020B0604030504040204" pitchFamily="50" charset="-128"/>
              </a:rPr>
              <a:t>法人</a:t>
            </a:r>
            <a:r>
              <a:rPr lang="en-US" altLang="ja-JP" sz="1600" dirty="0">
                <a:solidFill>
                  <a:schemeClr val="bg1"/>
                </a:solidFill>
                <a:latin typeface="メイリオ" panose="020B0604030504040204" pitchFamily="50" charset="-128"/>
                <a:ea typeface="メイリオ" panose="020B0604030504040204" pitchFamily="50" charset="-128"/>
              </a:rPr>
              <a:t>Link</a:t>
            </a:r>
            <a:r>
              <a:rPr lang="ja-JP" altLang="en-US" sz="1600" dirty="0">
                <a:solidFill>
                  <a:schemeClr val="bg1"/>
                </a:solidFill>
                <a:latin typeface="メイリオ" panose="020B0604030504040204" pitchFamily="50" charset="-128"/>
                <a:ea typeface="メイリオ" panose="020B0604030504040204" pitchFamily="50" charset="-128"/>
              </a:rPr>
              <a:t>・マネジメント</a:t>
            </a:r>
            <a:endParaRPr lang="en-US" altLang="ja-JP" sz="1600" dirty="0">
              <a:solidFill>
                <a:schemeClr val="bg1"/>
              </a:solidFill>
              <a:latin typeface="メイリオ" panose="020B0604030504040204" pitchFamily="50" charset="-128"/>
              <a:ea typeface="メイリオ" panose="020B0604030504040204" pitchFamily="50" charset="-128"/>
            </a:endParaRPr>
          </a:p>
        </p:txBody>
      </p:sp>
      <p:sp>
        <p:nvSpPr>
          <p:cNvPr id="55" name="テキスト ボックス 29"/>
          <p:cNvSpPr txBox="1"/>
          <p:nvPr/>
        </p:nvSpPr>
        <p:spPr>
          <a:xfrm>
            <a:off x="1233990" y="5377828"/>
            <a:ext cx="4440714" cy="2308324"/>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600" b="1" dirty="0">
                <a:solidFill>
                  <a:srgbClr val="002060"/>
                </a:solidFill>
                <a:latin typeface="メイリオ" panose="020B0604030504040204" pitchFamily="50" charset="-128"/>
                <a:ea typeface="メイリオ" panose="020B0604030504040204" pitchFamily="50" charset="-128"/>
              </a:rPr>
              <a:t>【</a:t>
            </a:r>
            <a:r>
              <a:rPr lang="ja-JP" altLang="en-US" sz="1600" b="1" dirty="0">
                <a:solidFill>
                  <a:srgbClr val="002060"/>
                </a:solidFill>
                <a:latin typeface="メイリオ" panose="020B0604030504040204" pitchFamily="50" charset="-128"/>
                <a:ea typeface="メイリオ" panose="020B0604030504040204" pitchFamily="50" charset="-128"/>
              </a:rPr>
              <a:t>内容</a:t>
            </a:r>
            <a:r>
              <a:rPr lang="en-US" altLang="ja-JP" sz="1600" b="1" dirty="0">
                <a:solidFill>
                  <a:srgbClr val="002060"/>
                </a:solidFill>
                <a:latin typeface="メイリオ" panose="020B0604030504040204" pitchFamily="50" charset="-128"/>
                <a:ea typeface="メイリオ" panose="020B0604030504040204" pitchFamily="50" charset="-128"/>
              </a:rPr>
              <a:t>】</a:t>
            </a:r>
            <a:endParaRPr lang="en-US" altLang="ja-JP" sz="1600" b="1" dirty="0">
              <a:solidFill>
                <a:srgbClr val="002060"/>
              </a:solidFill>
              <a:latin typeface="+mn-ea"/>
              <a:ea typeface="メイリオ" panose="020B0604030504040204" pitchFamily="50" charset="-128"/>
            </a:endParaRPr>
          </a:p>
          <a:p>
            <a:r>
              <a:rPr lang="ja-JP" altLang="en-US" sz="1600" b="1" dirty="0">
                <a:latin typeface="+mn-ea"/>
                <a:ea typeface="メイリオ" panose="020B0604030504040204" pitchFamily="50" charset="-128"/>
              </a:rPr>
              <a:t>テーマを絞った濃い認知症ケアの学びの場です。ひもときシートを作った中村さんの専門的な視点と、実践者同士の経験知をブレンドした学びを得ることで、明日からのケアに活かせます。</a:t>
            </a:r>
            <a:endParaRPr lang="en-US" altLang="ja-JP" sz="1600" b="1" dirty="0">
              <a:latin typeface="+mn-ea"/>
              <a:ea typeface="メイリオ" panose="020B0604030504040204" pitchFamily="50" charset="-128"/>
            </a:endParaRPr>
          </a:p>
          <a:p>
            <a:r>
              <a:rPr lang="ja-JP" altLang="en-US" sz="1600" b="1" dirty="0">
                <a:latin typeface="+mn-ea"/>
                <a:ea typeface="メイリオ" panose="020B0604030504040204" pitchFamily="50" charset="-128"/>
              </a:rPr>
              <a:t>広く浅い知識に満足できない方や専門性を深めたい方は必見の研修です。</a:t>
            </a:r>
            <a:endParaRPr lang="en-US" altLang="ja-JP" sz="1600" b="1" dirty="0">
              <a:latin typeface="+mn-ea"/>
              <a:ea typeface="メイリオ" panose="020B0604030504040204" pitchFamily="50" charset="-128"/>
            </a:endParaRPr>
          </a:p>
          <a:p>
            <a:endParaRPr lang="en-US" altLang="ja-JP" sz="1600" b="1" dirty="0">
              <a:solidFill>
                <a:srgbClr val="002060"/>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570473" y="1107953"/>
            <a:ext cx="1399963" cy="446276"/>
          </a:xfrm>
          <a:prstGeom prst="rect">
            <a:avLst/>
          </a:prstGeom>
        </p:spPr>
        <p:txBody>
          <a:bodyPr wrap="square">
            <a:spAutoFit/>
          </a:bodyPr>
          <a:lstStyle/>
          <a:p>
            <a:pPr algn="ctr"/>
            <a:r>
              <a:rPr lang="en-US" altLang="ja-JP" sz="2300" dirty="0">
                <a:solidFill>
                  <a:schemeClr val="bg1"/>
                </a:solidFill>
              </a:rPr>
              <a:t>2022</a:t>
            </a:r>
            <a:r>
              <a:rPr lang="ja-JP" altLang="en-US" sz="2000" dirty="0">
                <a:solidFill>
                  <a:schemeClr val="bg1"/>
                </a:solidFill>
              </a:rPr>
              <a:t>年度</a:t>
            </a:r>
          </a:p>
        </p:txBody>
      </p:sp>
      <p:pic>
        <p:nvPicPr>
          <p:cNvPr id="34" name="図 33">
            <a:extLst>
              <a:ext uri="{FF2B5EF4-FFF2-40B4-BE49-F238E27FC236}">
                <a16:creationId xmlns:a16="http://schemas.microsoft.com/office/drawing/2014/main" id="{4155F83B-9A99-42AA-9836-7188D0467C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1973" y="5505974"/>
            <a:ext cx="989992" cy="1072157"/>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nvGrpSpPr>
          <p:cNvPr id="35" name="グループ化 34"/>
          <p:cNvGrpSpPr/>
          <p:nvPr/>
        </p:nvGrpSpPr>
        <p:grpSpPr>
          <a:xfrm>
            <a:off x="5209075" y="6609872"/>
            <a:ext cx="2315788" cy="1143171"/>
            <a:chOff x="63530" y="6477257"/>
            <a:chExt cx="2315788" cy="1143171"/>
          </a:xfrm>
        </p:grpSpPr>
        <p:sp>
          <p:nvSpPr>
            <p:cNvPr id="36" name="正方形/長方形 35">
              <a:extLst>
                <a:ext uri="{FF2B5EF4-FFF2-40B4-BE49-F238E27FC236}">
                  <a16:creationId xmlns:a16="http://schemas.microsoft.com/office/drawing/2014/main" id="{094B063A-359B-4595-9924-3F8AA8F3D552}"/>
                </a:ext>
              </a:extLst>
            </p:cNvPr>
            <p:cNvSpPr/>
            <p:nvPr/>
          </p:nvSpPr>
          <p:spPr bwMode="gray">
            <a:xfrm>
              <a:off x="63530" y="7043347"/>
              <a:ext cx="2122593" cy="577081"/>
            </a:xfrm>
            <a:prstGeom prst="rect">
              <a:avLst/>
            </a:prstGeom>
          </p:spPr>
          <p:txBody>
            <a:bodyPr wrap="square">
              <a:spAutoFit/>
            </a:bodyPr>
            <a:lstStyle/>
            <a:p>
              <a:pPr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認知症介護研究・研修</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東京センター</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研修企画主幹</a:t>
              </a:r>
              <a:endParaRPr lang="zh-TW"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a:extLst>
                <a:ext uri="{FF2B5EF4-FFF2-40B4-BE49-F238E27FC236}">
                  <a16:creationId xmlns:a16="http://schemas.microsoft.com/office/drawing/2014/main" id="{66B54B75-3829-4830-AADF-D493C1AAAE3A}"/>
                </a:ext>
              </a:extLst>
            </p:cNvPr>
            <p:cNvSpPr txBox="1"/>
            <p:nvPr/>
          </p:nvSpPr>
          <p:spPr>
            <a:xfrm>
              <a:off x="382947" y="6477257"/>
              <a:ext cx="1483761" cy="276999"/>
            </a:xfrm>
            <a:prstGeom prst="rect">
              <a:avLst/>
            </a:prstGeom>
            <a:solidFill>
              <a:schemeClr val="bg1"/>
            </a:solid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ファシリテーター</a:t>
              </a:r>
            </a:p>
          </p:txBody>
        </p:sp>
        <p:sp>
          <p:nvSpPr>
            <p:cNvPr id="38" name="正方形/長方形 37">
              <a:extLst>
                <a:ext uri="{FF2B5EF4-FFF2-40B4-BE49-F238E27FC236}">
                  <a16:creationId xmlns:a16="http://schemas.microsoft.com/office/drawing/2014/main" id="{71F9BA7C-0115-4CE6-A446-FF24B7A63837}"/>
                </a:ext>
              </a:extLst>
            </p:cNvPr>
            <p:cNvSpPr/>
            <p:nvPr/>
          </p:nvSpPr>
          <p:spPr bwMode="gray">
            <a:xfrm>
              <a:off x="548295" y="6735276"/>
              <a:ext cx="1831023" cy="338554"/>
            </a:xfrm>
            <a:prstGeom prst="rect">
              <a:avLst/>
            </a:prstGeom>
          </p:spPr>
          <p:txBody>
            <a:bodyPr vert="horz" wrap="square">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中村考一</a:t>
              </a:r>
            </a:p>
          </p:txBody>
        </p:sp>
      </p:grpSp>
      <p:sp>
        <p:nvSpPr>
          <p:cNvPr id="39" name="テキスト ボックス 29"/>
          <p:cNvSpPr txBox="1"/>
          <p:nvPr/>
        </p:nvSpPr>
        <p:spPr>
          <a:xfrm>
            <a:off x="1322380" y="7549818"/>
            <a:ext cx="4440714" cy="830997"/>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600" b="1" dirty="0">
                <a:solidFill>
                  <a:srgbClr val="002060"/>
                </a:solidFill>
                <a:latin typeface="メイリオ" panose="020B0604030504040204" pitchFamily="50" charset="-128"/>
                <a:ea typeface="メイリオ" panose="020B0604030504040204" pitchFamily="50" charset="-128"/>
              </a:rPr>
              <a:t>【</a:t>
            </a:r>
            <a:r>
              <a:rPr lang="ja-JP" altLang="en-US" sz="1600" b="1" dirty="0">
                <a:solidFill>
                  <a:srgbClr val="002060"/>
                </a:solidFill>
                <a:latin typeface="メイリオ" panose="020B0604030504040204" pitchFamily="50" charset="-128"/>
                <a:ea typeface="メイリオ" panose="020B0604030504040204" pitchFamily="50" charset="-128"/>
              </a:rPr>
              <a:t>参加費</a:t>
            </a:r>
            <a:r>
              <a:rPr lang="en-US" altLang="ja-JP" sz="1600" b="1" dirty="0">
                <a:solidFill>
                  <a:srgbClr val="002060"/>
                </a:solidFill>
                <a:latin typeface="メイリオ" panose="020B0604030504040204" pitchFamily="50" charset="-128"/>
                <a:ea typeface="メイリオ" panose="020B0604030504040204" pitchFamily="50" charset="-128"/>
              </a:rPr>
              <a:t>】</a:t>
            </a:r>
          </a:p>
          <a:p>
            <a:r>
              <a:rPr lang="ja-JP" altLang="en-US" sz="1600" dirty="0" err="1">
                <a:latin typeface="+mn-ea"/>
              </a:rPr>
              <a:t>つながりんく</a:t>
            </a:r>
            <a:r>
              <a:rPr lang="ja-JP" altLang="en-US" sz="1600" dirty="0">
                <a:latin typeface="+mn-ea"/>
              </a:rPr>
              <a:t>会員：無料</a:t>
            </a:r>
            <a:endParaRPr lang="en-US" altLang="ja-JP" sz="1600" dirty="0">
              <a:latin typeface="+mn-ea"/>
            </a:endParaRPr>
          </a:p>
          <a:p>
            <a:r>
              <a:rPr lang="ja-JP" altLang="en-US" sz="1600" dirty="0">
                <a:latin typeface="+mn-ea"/>
              </a:rPr>
              <a:t>一般参加：</a:t>
            </a:r>
            <a:r>
              <a:rPr lang="en-US" altLang="ja-JP" sz="1600" dirty="0">
                <a:latin typeface="+mn-ea"/>
              </a:rPr>
              <a:t>3,000</a:t>
            </a:r>
            <a:r>
              <a:rPr lang="ja-JP" altLang="en-US" sz="1600" dirty="0">
                <a:latin typeface="+mn-ea"/>
              </a:rPr>
              <a:t>円</a:t>
            </a:r>
            <a:endParaRPr lang="en-US" altLang="ja-JP" sz="1600" dirty="0">
              <a:latin typeface="+mn-ea"/>
            </a:endParaRPr>
          </a:p>
        </p:txBody>
      </p:sp>
      <p:sp>
        <p:nvSpPr>
          <p:cNvPr id="41" name="テキスト ボックス 40"/>
          <p:cNvSpPr txBox="1"/>
          <p:nvPr/>
        </p:nvSpPr>
        <p:spPr>
          <a:xfrm>
            <a:off x="3296064" y="7932224"/>
            <a:ext cx="3772393" cy="413878"/>
          </a:xfrm>
          <a:prstGeom prst="rect">
            <a:avLst/>
          </a:prstGeom>
          <a:noFill/>
        </p:spPr>
        <p:txBody>
          <a:bodyPr wrap="square" rtlCol="0">
            <a:spAutoFit/>
          </a:bodyPr>
          <a:lstStyle/>
          <a:p>
            <a:r>
              <a:rPr kumimoji="1" lang="ja-JP" altLang="en-US" sz="1000" dirty="0"/>
              <a:t>＊会員年会費は</a:t>
            </a:r>
            <a:r>
              <a:rPr kumimoji="1" lang="en-US" altLang="ja-JP" sz="1000" dirty="0"/>
              <a:t>3,000</a:t>
            </a:r>
            <a:r>
              <a:rPr kumimoji="1" lang="ja-JP" altLang="en-US" sz="1000" dirty="0"/>
              <a:t>円</a:t>
            </a:r>
            <a:r>
              <a:rPr kumimoji="1" lang="en-US" altLang="ja-JP" sz="1000" dirty="0"/>
              <a:t>/</a:t>
            </a:r>
            <a:r>
              <a:rPr kumimoji="1" lang="ja-JP" altLang="en-US" sz="1000" dirty="0"/>
              <a:t>年となっております。（年度</a:t>
            </a:r>
            <a:r>
              <a:rPr kumimoji="1" lang="en-US" altLang="ja-JP" sz="1000" dirty="0"/>
              <a:t>4</a:t>
            </a:r>
            <a:r>
              <a:rPr kumimoji="1" lang="ja-JP" altLang="en-US" sz="1000" dirty="0"/>
              <a:t>月～翌３月）</a:t>
            </a:r>
            <a:endParaRPr kumimoji="1" lang="en-US" altLang="ja-JP" sz="1000" dirty="0"/>
          </a:p>
          <a:p>
            <a:r>
              <a:rPr kumimoji="1" lang="ja-JP" altLang="en-US" sz="1000" dirty="0"/>
              <a:t>まだ会員登録されていない方はこの機会にぜひご登録ください。</a:t>
            </a:r>
            <a:endParaRPr kumimoji="1" lang="en-US" altLang="ja-JP" sz="1000" dirty="0"/>
          </a:p>
        </p:txBody>
      </p:sp>
      <p:pic>
        <p:nvPicPr>
          <p:cNvPr id="42" name="図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64705" y="8554272"/>
            <a:ext cx="802955" cy="802955"/>
          </a:xfrm>
          <a:prstGeom prst="rect">
            <a:avLst/>
          </a:prstGeom>
        </p:spPr>
      </p:pic>
      <p:sp>
        <p:nvSpPr>
          <p:cNvPr id="43" name="テキスト ボックス 29"/>
          <p:cNvSpPr txBox="1"/>
          <p:nvPr/>
        </p:nvSpPr>
        <p:spPr>
          <a:xfrm>
            <a:off x="1367861" y="8428713"/>
            <a:ext cx="4440714" cy="800219"/>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600" b="1" dirty="0">
                <a:solidFill>
                  <a:srgbClr val="002060"/>
                </a:solidFill>
                <a:latin typeface="メイリオ" panose="020B0604030504040204" pitchFamily="50" charset="-128"/>
                <a:ea typeface="メイリオ" panose="020B0604030504040204" pitchFamily="50" charset="-128"/>
              </a:rPr>
              <a:t>【</a:t>
            </a:r>
            <a:r>
              <a:rPr lang="ja-JP" altLang="en-US" sz="1600" b="1" dirty="0">
                <a:solidFill>
                  <a:srgbClr val="002060"/>
                </a:solidFill>
                <a:latin typeface="メイリオ" panose="020B0604030504040204" pitchFamily="50" charset="-128"/>
                <a:ea typeface="メイリオ" panose="020B0604030504040204" pitchFamily="50" charset="-128"/>
              </a:rPr>
              <a:t>お申込み</a:t>
            </a:r>
            <a:r>
              <a:rPr lang="en-US" altLang="ja-JP" sz="1600" b="1" dirty="0">
                <a:solidFill>
                  <a:srgbClr val="002060"/>
                </a:solidFill>
                <a:latin typeface="メイリオ" panose="020B0604030504040204" pitchFamily="50" charset="-128"/>
                <a:ea typeface="メイリオ" panose="020B0604030504040204" pitchFamily="50" charset="-128"/>
              </a:rPr>
              <a:t>】</a:t>
            </a:r>
          </a:p>
          <a:p>
            <a:r>
              <a:rPr lang="ja-JP" altLang="en-US" sz="1600" b="1" dirty="0">
                <a:solidFill>
                  <a:srgbClr val="002060"/>
                </a:solidFill>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ホームページよりお申込み下さい。</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https://tunaga-link.com/</a:t>
            </a:r>
          </a:p>
        </p:txBody>
      </p:sp>
      <p:grpSp>
        <p:nvGrpSpPr>
          <p:cNvPr id="44" name="グループ化 43"/>
          <p:cNvGrpSpPr/>
          <p:nvPr/>
        </p:nvGrpSpPr>
        <p:grpSpPr>
          <a:xfrm>
            <a:off x="3751543" y="8999831"/>
            <a:ext cx="2377620" cy="276999"/>
            <a:chOff x="2997364" y="10149443"/>
            <a:chExt cx="2377620" cy="276999"/>
          </a:xfrm>
        </p:grpSpPr>
        <p:sp>
          <p:nvSpPr>
            <p:cNvPr id="45" name="正方形/長方形 44">
              <a:extLst>
                <a:ext uri="{FF2B5EF4-FFF2-40B4-BE49-F238E27FC236}">
                  <a16:creationId xmlns:a16="http://schemas.microsoft.com/office/drawing/2014/main" id="{FD98D35D-856E-4D22-942E-D70E0B4D61D7}"/>
                </a:ext>
              </a:extLst>
            </p:cNvPr>
            <p:cNvSpPr/>
            <p:nvPr/>
          </p:nvSpPr>
          <p:spPr bwMode="gray">
            <a:xfrm>
              <a:off x="2997364" y="10149443"/>
              <a:ext cx="1799289" cy="276999"/>
            </a:xfrm>
            <a:prstGeom prst="rect">
              <a:avLst/>
            </a:prstGeom>
            <a:solidFill>
              <a:schemeClr val="bg1"/>
            </a:solidFill>
            <a:ln>
              <a:solidFill>
                <a:schemeClr val="bg1">
                  <a:lumMod val="50000"/>
                </a:schemeClr>
              </a:solidFill>
            </a:ln>
          </p:spPr>
          <p:txBody>
            <a:bodyPr wrap="square">
              <a:spAutoFit/>
            </a:bodyPr>
            <a:lstStyle/>
            <a:p>
              <a:pPr>
                <a:buClr>
                  <a:srgbClr val="000000"/>
                </a:buClr>
                <a:buSzPct val="100000"/>
              </a:pPr>
              <a:r>
                <a:rPr lang="ja-JP" altLang="en-US" sz="1200" dirty="0">
                  <a:solidFill>
                    <a:schemeClr val="tx2">
                      <a:lumMod val="75000"/>
                    </a:schemeClr>
                  </a:solidFill>
                  <a:latin typeface="Meiryo UI" panose="020B0604030504040204" pitchFamily="50" charset="-128"/>
                  <a:ea typeface="Meiryo UI" panose="020B0604030504040204" pitchFamily="50" charset="-128"/>
                </a:rPr>
                <a:t>つながりんく　認知症</a:t>
              </a:r>
              <a:endParaRPr lang="ja-JP" altLang="en-US" sz="1200" dirty="0"/>
            </a:p>
          </p:txBody>
        </p:sp>
        <p:sp>
          <p:nvSpPr>
            <p:cNvPr id="46" name="正方形/長方形 45">
              <a:extLst>
                <a:ext uri="{FF2B5EF4-FFF2-40B4-BE49-F238E27FC236}">
                  <a16:creationId xmlns:a16="http://schemas.microsoft.com/office/drawing/2014/main" id="{6AD91FE4-DF0C-4E48-A68B-881588DA8984}"/>
                </a:ext>
              </a:extLst>
            </p:cNvPr>
            <p:cNvSpPr/>
            <p:nvPr/>
          </p:nvSpPr>
          <p:spPr bwMode="gray">
            <a:xfrm>
              <a:off x="4832195" y="10149443"/>
              <a:ext cx="542789" cy="276999"/>
            </a:xfrm>
            <a:prstGeom prst="rect">
              <a:avLst/>
            </a:prstGeom>
            <a:solidFill>
              <a:schemeClr val="bg1">
                <a:lumMod val="50000"/>
              </a:schemeClr>
            </a:solidFill>
            <a:ln>
              <a:solidFill>
                <a:schemeClr val="bg1">
                  <a:lumMod val="50000"/>
                </a:schemeClr>
              </a:solidFill>
            </a:ln>
          </p:spPr>
          <p:txBody>
            <a:bodyPr wrap="square">
              <a:spAutoFit/>
            </a:bodyPr>
            <a:lstStyle/>
            <a:p>
              <a:pPr algn="ctr">
                <a:buClr>
                  <a:srgbClr val="000000"/>
                </a:buClr>
                <a:buSzPct val="100000"/>
              </a:pPr>
              <a:r>
                <a:rPr lang="ja-JP" altLang="en-US" sz="1200" b="1" dirty="0">
                  <a:solidFill>
                    <a:schemeClr val="bg1"/>
                  </a:solidFill>
                  <a:latin typeface="Meiryo UI" panose="020B0604030504040204" pitchFamily="50" charset="-128"/>
                  <a:ea typeface="Meiryo UI" panose="020B0604030504040204" pitchFamily="50" charset="-128"/>
                </a:rPr>
                <a:t>検索</a:t>
              </a:r>
              <a:endParaRPr lang="ja-JP" altLang="en-US" sz="1200" b="1" dirty="0">
                <a:solidFill>
                  <a:schemeClr val="bg1"/>
                </a:solidFill>
              </a:endParaRPr>
            </a:p>
          </p:txBody>
        </p:sp>
      </p:grpSp>
    </p:spTree>
    <p:extLst>
      <p:ext uri="{BB962C8B-B14F-4D97-AF65-F5344CB8AC3E}">
        <p14:creationId xmlns:p14="http://schemas.microsoft.com/office/powerpoint/2010/main" val="3139594546"/>
      </p:ext>
    </p:extLst>
  </p:cSld>
  <p:clrMapOvr>
    <a:masterClrMapping/>
  </p:clrMapOvr>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204</Words>
  <Application>Microsoft Office PowerPoint</Application>
  <PresentationFormat>ユーザー設定</PresentationFormat>
  <Paragraphs>32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2014-07-29T05:44:25Z</dcterms:created>
  <dcterms:modified xsi:type="dcterms:W3CDTF">2022-06-03T08:23:11Z</dcterms:modified>
</cp:coreProperties>
</file>